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0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797675" cy="9874250"/>
  <p:embeddedFontLst>
    <p:embeddedFont>
      <p:font typeface="Noto Sans Symbols" pitchFamily="2" charset="0"/>
      <p:regular r:id="rId28"/>
      <p:bold r:id="rId29"/>
    </p:embeddedFont>
    <p:embeddedFont>
      <p:font typeface="Tahoma" panose="020B0604030504040204" pitchFamily="3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eZfh2kKzHO5R7KiaUd1oKYoDM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2" name="Google Shape;202;p1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:notes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Ingeniera de Software I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5134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48174e0a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2248174e0a4_1_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00" cy="44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g2248174e0a4_1_0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248174e0a4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2248174e0a4_1_1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00" cy="44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g2248174e0a4_1_13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336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1" name="Google Shape;351;p1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336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1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336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p1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336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2" name="Google Shape;382;p1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336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Google Shape;410;p1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336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2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6" name="Google Shape;44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336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3" name="Google Shape;453;p2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9" name="Google Shape;46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336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p5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  <p:sp>
        <p:nvSpPr>
          <p:cNvPr id="228" name="Google Shape;228;p5:notes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2012</a:t>
            </a:r>
            <a:endParaRPr/>
          </a:p>
        </p:txBody>
      </p:sp>
      <p:sp>
        <p:nvSpPr>
          <p:cNvPr id="229" name="Google Shape;229;p5:notes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Facultad de Informática UNLP</a:t>
            </a:r>
            <a:endParaRPr/>
          </a:p>
        </p:txBody>
      </p:sp>
      <p:sp>
        <p:nvSpPr>
          <p:cNvPr id="230" name="Google Shape;230;p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 1">
  <p:cSld name="Imagen con título 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>
            <a:spLocks noGrp="1"/>
          </p:cNvSpPr>
          <p:nvPr>
            <p:ph type="title"/>
          </p:nvPr>
        </p:nvSpPr>
        <p:spPr>
          <a:xfrm>
            <a:off x="653976" y="4737546"/>
            <a:ext cx="107808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  <a:defRPr sz="3300" b="0"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7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C00000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5pPr>
            <a:lvl6pPr marL="2743200" lvl="5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6pPr>
            <a:lvl7pPr marL="3200400" lvl="6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7pPr>
            <a:lvl8pPr marL="3657600" lvl="7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8pPr>
            <a:lvl9pPr marL="4114800" lvl="8" indent="-228600" algn="l">
              <a:lnSpc>
                <a:spcPct val="85000"/>
              </a:lnSpc>
              <a:spcBef>
                <a:spcPts val="450"/>
              </a:spcBef>
              <a:spcAft>
                <a:spcPts val="400"/>
              </a:spcAft>
              <a:buClr>
                <a:srgbClr val="262626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dt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ftr" idx="11"/>
          </p:nvPr>
        </p:nvSpPr>
        <p:spPr>
          <a:xfrm>
            <a:off x="685800" y="6481100"/>
            <a:ext cx="22419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vertical y texto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4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4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4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body" idx="1"/>
          </p:nvPr>
        </p:nvSpPr>
        <p:spPr>
          <a:xfrm rot="5400000">
            <a:off x="1825402" y="-574898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34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on ">
  <p:cSld name="Encabezado de Seccion 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5"/>
          <p:cNvSpPr txBox="1">
            <a:spLocks noGrp="1"/>
          </p:cNvSpPr>
          <p:nvPr>
            <p:ph type="title"/>
          </p:nvPr>
        </p:nvSpPr>
        <p:spPr>
          <a:xfrm>
            <a:off x="551384" y="2051019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Calibri"/>
              <a:buNone/>
              <a:defRPr sz="5378" b="0"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body" idx="1"/>
          </p:nvPr>
        </p:nvSpPr>
        <p:spPr>
          <a:xfrm>
            <a:off x="551384" y="4359587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None/>
              <a:defRPr sz="1793">
                <a:solidFill>
                  <a:srgbClr val="C0000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900"/>
              <a:buNone/>
              <a:defRPr sz="896"/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750"/>
              <a:buNone/>
              <a:defRPr sz="747"/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5pPr>
            <a:lvl6pPr marL="2743200" lvl="5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6pPr>
            <a:lvl7pPr marL="3200400" lvl="6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7pPr>
            <a:lvl8pPr marL="3657600" lvl="7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8pPr>
            <a:lvl9pPr marL="4114800" lvl="8" indent="-2286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675"/>
              <a:buNone/>
              <a:defRPr sz="672"/>
            </a:lvl9pPr>
          </a:lstStyle>
          <a:p>
            <a:endParaRPr/>
          </a:p>
        </p:txBody>
      </p:sp>
      <p:sp>
        <p:nvSpPr>
          <p:cNvPr id="88" name="Google Shape;88;p35"/>
          <p:cNvSpPr txBox="1">
            <a:spLocks noGrp="1"/>
          </p:cNvSpPr>
          <p:nvPr>
            <p:ph type="dt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35"/>
          <p:cNvSpPr txBox="1">
            <a:spLocks noGrp="1"/>
          </p:cNvSpPr>
          <p:nvPr>
            <p:ph type="ftr" idx="11"/>
          </p:nvPr>
        </p:nvSpPr>
        <p:spPr>
          <a:xfrm>
            <a:off x="685800" y="6481102"/>
            <a:ext cx="2817912" cy="37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35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os objetos">
  <p:cSld name="1_Dos objeto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6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6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 sz="1793"/>
            </a:lvl1pPr>
            <a:lvl2pPr marL="914400" lvl="1" indent="-32385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Char char=" "/>
              <a:defRPr sz="1494"/>
            </a:lvl2pPr>
            <a:lvl3pPr marL="1371600" lvl="2" indent="-314325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rgbClr val="C00000"/>
              </a:buClr>
              <a:buSzPts val="1350"/>
              <a:buFont typeface="Arial"/>
              <a:buChar char=" "/>
              <a:defRPr sz="1345"/>
            </a:lvl3pPr>
            <a:lvl4pPr marL="1828800" lvl="3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195"/>
            </a:lvl4pPr>
            <a:lvl5pPr marL="2286000" lvl="4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195"/>
            </a:lvl5pPr>
            <a:lvl6pPr marL="2743200" lvl="5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200"/>
              <a:buChar char="◦"/>
              <a:defRPr sz="1195"/>
            </a:lvl6pPr>
            <a:lvl7pPr marL="3200400" lvl="6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200"/>
              <a:buChar char="◦"/>
              <a:defRPr sz="1195"/>
            </a:lvl7pPr>
            <a:lvl8pPr marL="3657600" lvl="7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200"/>
              <a:buChar char="◦"/>
              <a:defRPr sz="1195"/>
            </a:lvl8pPr>
            <a:lvl9pPr marL="4114800" lvl="8" indent="-3048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200"/>
              <a:buChar char="◦"/>
              <a:defRPr sz="1195"/>
            </a:lvl9pPr>
          </a:lstStyle>
          <a:p>
            <a:endParaRPr/>
          </a:p>
        </p:txBody>
      </p:sp>
      <p:sp>
        <p:nvSpPr>
          <p:cNvPr id="94" name="Google Shape;94;p36"/>
          <p:cNvSpPr txBox="1">
            <a:spLocks noGrp="1"/>
          </p:cNvSpPr>
          <p:nvPr>
            <p:ph type="body" idx="2"/>
          </p:nvPr>
        </p:nvSpPr>
        <p:spPr>
          <a:xfrm>
            <a:off x="6011331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 sz="1793"/>
            </a:lvl1pPr>
            <a:lvl2pPr marL="914400" lvl="1" indent="-32385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Char char=" "/>
              <a:defRPr sz="1494"/>
            </a:lvl2pPr>
            <a:lvl3pPr marL="1371600" lvl="2" indent="-314325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rgbClr val="C00000"/>
              </a:buClr>
              <a:buSzPts val="1350"/>
              <a:buFont typeface="Arial"/>
              <a:buChar char=" "/>
              <a:defRPr sz="1345"/>
            </a:lvl3pPr>
            <a:lvl4pPr marL="1828800" lvl="3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195"/>
            </a:lvl4pPr>
            <a:lvl5pPr marL="2286000" lvl="4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195"/>
            </a:lvl5pPr>
            <a:lvl6pPr marL="2743200" lvl="5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200"/>
              <a:buChar char="◦"/>
              <a:defRPr sz="1195"/>
            </a:lvl6pPr>
            <a:lvl7pPr marL="3200400" lvl="6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200"/>
              <a:buChar char="◦"/>
              <a:defRPr sz="1195"/>
            </a:lvl7pPr>
            <a:lvl8pPr marL="3657600" lvl="7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200"/>
              <a:buChar char="◦"/>
              <a:defRPr sz="1195"/>
            </a:lvl8pPr>
            <a:lvl9pPr marL="4114800" lvl="8" indent="-3048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200"/>
              <a:buChar char="◦"/>
              <a:defRPr sz="1195"/>
            </a:lvl9pPr>
          </a:lstStyle>
          <a:p>
            <a:endParaRPr/>
          </a:p>
        </p:txBody>
      </p:sp>
      <p:sp>
        <p:nvSpPr>
          <p:cNvPr id="95" name="Google Shape;95;p36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96" name="Google Shape;96;p36"/>
          <p:cNvSpPr txBox="1">
            <a:spLocks noGrp="1"/>
          </p:cNvSpPr>
          <p:nvPr>
            <p:ph type="body" idx="3"/>
          </p:nvPr>
        </p:nvSpPr>
        <p:spPr>
          <a:xfrm>
            <a:off x="5951986" y="6509540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  <a:defRPr sz="822"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050"/>
              <a:buNone/>
              <a:defRPr sz="1046"/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050"/>
              <a:buNone/>
              <a:defRPr sz="1046"/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050"/>
              <a:buNone/>
              <a:defRPr sz="1046"/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050"/>
              <a:buNone/>
              <a:defRPr sz="1046"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7" name="Google Shape;97;p36"/>
          <p:cNvSpPr txBox="1">
            <a:spLocks noGrp="1"/>
          </p:cNvSpPr>
          <p:nvPr>
            <p:ph type="dt" idx="10"/>
          </p:nvPr>
        </p:nvSpPr>
        <p:spPr>
          <a:xfrm>
            <a:off x="2898949" y="6511630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36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Normal con fuente ">
  <p:cSld name="2_Normal con fuente 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7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7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02" name="Google Shape;102;p37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7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104" name="Google Shape;104;p37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37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37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37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37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Normal con fuente ">
  <p:cSld name="3_Normal con fuente 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8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12" name="Google Shape;112;p38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8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114" name="Google Shape;114;p38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Google Shape;115;p38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38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38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38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Normal con fuente ">
  <p:cSld name="4_Normal con fuente 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9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9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22" name="Google Shape;122;p39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9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124" name="Google Shape;124;p39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" name="Google Shape;125;p39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39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39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39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Normal con fuente ">
  <p:cSld name="5_Normal con fuente "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0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0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32" name="Google Shape;132;p40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0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134" name="Google Shape;134;p40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p40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40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40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40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Normal con fuente ">
  <p:cSld name="6_Normal con fuente 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1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1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42" name="Google Shape;142;p41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1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144" name="Google Shape;144;p41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41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41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41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41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Normal con fuente ">
  <p:cSld name="7_Normal con fuente "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2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2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52" name="Google Shape;152;p42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2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154" name="Google Shape;154;p42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" name="Google Shape;155;p42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42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42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p42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Normal con fuente ">
  <p:cSld name="9_Normal con fuente "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3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3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62" name="Google Shape;162;p43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3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164" name="Google Shape;164;p43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" name="Google Shape;165;p43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43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43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43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Normal con fuente ">
  <p:cSld name="10_Normal con fuente "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4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72" name="Google Shape;172;p44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4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174" name="Google Shape;174;p44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44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44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44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44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Normal con fuente ">
  <p:cSld name="11_Normal con fuente "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5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5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82" name="Google Shape;182;p45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5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184" name="Google Shape;184;p45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5" name="Google Shape;185;p45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45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45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45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Normal con fuente ">
  <p:cSld name="15_Normal con fuente 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6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92" name="Google Shape;192;p46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6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194" name="Google Shape;194;p46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" name="Google Shape;195;p46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46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46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46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7968" b="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2400"/>
              <a:buNone/>
              <a:defRPr sz="239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None/>
              <a:defRPr sz="1793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None/>
              <a:defRPr sz="1394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None/>
              <a:defRPr sz="1394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None/>
              <a:defRPr sz="1394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None/>
              <a:defRPr sz="1394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None/>
              <a:defRPr sz="1394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None/>
              <a:defRPr sz="1394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body" idx="1"/>
          </p:nvPr>
        </p:nvSpPr>
        <p:spPr>
          <a:xfrm>
            <a:off x="527381" y="260648"/>
            <a:ext cx="10858576" cy="597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body" idx="2"/>
          </p:nvPr>
        </p:nvSpPr>
        <p:spPr>
          <a:xfrm>
            <a:off x="527384" y="6309320"/>
            <a:ext cx="4190993" cy="3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ftr" idx="11"/>
          </p:nvPr>
        </p:nvSpPr>
        <p:spPr>
          <a:xfrm>
            <a:off x="6672263" y="6308725"/>
            <a:ext cx="47053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n con título">
  <p:cSld name="1_Imagen con títul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>
            <a:spLocks noGrp="1"/>
          </p:cNvSpPr>
          <p:nvPr>
            <p:ph type="title"/>
          </p:nvPr>
        </p:nvSpPr>
        <p:spPr>
          <a:xfrm>
            <a:off x="653977" y="4737548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  <a:defRPr sz="3287" b="0"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None/>
              <a:defRPr sz="1793">
                <a:solidFill>
                  <a:srgbClr val="C0000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900"/>
              <a:buNone/>
              <a:defRPr sz="896"/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750"/>
              <a:buNone/>
              <a:defRPr sz="747"/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5pPr>
            <a:lvl6pPr marL="2743200" lvl="5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6pPr>
            <a:lvl7pPr marL="3200400" lvl="6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7pPr>
            <a:lvl8pPr marL="3657600" lvl="7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8pPr>
            <a:lvl9pPr marL="4114800" lvl="8" indent="-2286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675"/>
              <a:buNone/>
              <a:defRPr sz="672"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dt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45" name="Google Shape;45;p29" descr="2"/>
          <p:cNvPicPr preferRelativeResize="0"/>
          <p:nvPr/>
        </p:nvPicPr>
        <p:blipFill rotWithShape="1">
          <a:blip r:embed="rId2">
            <a:alphaModFix/>
          </a:blip>
          <a:srcRect l="8462"/>
          <a:stretch/>
        </p:blipFill>
        <p:spPr>
          <a:xfrm>
            <a:off x="23664" y="0"/>
            <a:ext cx="12144672" cy="4277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0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body" idx="1"/>
          </p:nvPr>
        </p:nvSpPr>
        <p:spPr>
          <a:xfrm>
            <a:off x="1097278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body" idx="2"/>
          </p:nvPr>
        </p:nvSpPr>
        <p:spPr>
          <a:xfrm>
            <a:off x="6217921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1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2000"/>
              <a:buNone/>
              <a:defRPr sz="1992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2000"/>
              <a:buNone/>
              <a:defRPr sz="1992" b="1"/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None/>
              <a:defRPr sz="1793" b="1"/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5pPr>
            <a:lvl6pPr marL="2743200" lvl="5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6pPr>
            <a:lvl7pPr marL="3200400" lvl="6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7pPr>
            <a:lvl8pPr marL="3657600" lvl="7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8pPr>
            <a:lvl9pPr marL="4114800" lvl="8" indent="-2286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600"/>
              <a:buNone/>
              <a:defRPr sz="1594" b="1"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body" idx="3"/>
          </p:nvPr>
        </p:nvSpPr>
        <p:spPr>
          <a:xfrm>
            <a:off x="6217921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2000"/>
              <a:buNone/>
              <a:defRPr sz="1992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2000"/>
              <a:buNone/>
              <a:defRPr sz="1992" b="1"/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None/>
              <a:defRPr sz="1793" b="1"/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5pPr>
            <a:lvl6pPr marL="2743200" lvl="5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6pPr>
            <a:lvl7pPr marL="3200400" lvl="6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7pPr>
            <a:lvl8pPr marL="3657600" lvl="7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8pPr>
            <a:lvl9pPr marL="4114800" lvl="8" indent="-2286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600"/>
              <a:buNone/>
              <a:defRPr sz="1594" b="1"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body" idx="4"/>
          </p:nvPr>
        </p:nvSpPr>
        <p:spPr>
          <a:xfrm>
            <a:off x="6217921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ido con título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2"/>
          <p:cNvSpPr/>
          <p:nvPr/>
        </p:nvSpPr>
        <p:spPr>
          <a:xfrm>
            <a:off x="17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2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2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586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500"/>
              <a:buNone/>
              <a:defRPr sz="1494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200"/>
              <a:buNone/>
              <a:defRPr sz="1195"/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000"/>
              <a:buNone/>
              <a:defRPr sz="996"/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900"/>
              <a:buNone/>
              <a:defRPr sz="896"/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900"/>
              <a:buNone/>
              <a:defRPr sz="896"/>
            </a:lvl5pPr>
            <a:lvl6pPr marL="2743200" lvl="5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900"/>
              <a:buNone/>
              <a:defRPr sz="896"/>
            </a:lvl6pPr>
            <a:lvl7pPr marL="3200400" lvl="6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900"/>
              <a:buNone/>
              <a:defRPr sz="896"/>
            </a:lvl7pPr>
            <a:lvl8pPr marL="3657600" lvl="7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900"/>
              <a:buNone/>
              <a:defRPr sz="896"/>
            </a:lvl8pPr>
            <a:lvl9pPr marL="4114800" lvl="8" indent="-2286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900"/>
              <a:buNone/>
              <a:defRPr sz="896"/>
            </a:lvl9pPr>
          </a:lstStyle>
          <a:p>
            <a:endParaRPr/>
          </a:p>
        </p:txBody>
      </p:sp>
      <p:sp>
        <p:nvSpPr>
          <p:cNvPr id="68" name="Google Shape;68;p32"/>
          <p:cNvSpPr txBox="1">
            <a:spLocks noGrp="1"/>
          </p:cNvSpPr>
          <p:nvPr>
            <p:ph type="dt" idx="10"/>
          </p:nvPr>
        </p:nvSpPr>
        <p:spPr>
          <a:xfrm>
            <a:off x="465512" y="6459787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ftr" idx="11"/>
          </p:nvPr>
        </p:nvSpPr>
        <p:spPr>
          <a:xfrm>
            <a:off x="4800600" y="6459787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body" idx="1"/>
          </p:nvPr>
        </p:nvSpPr>
        <p:spPr>
          <a:xfrm rot="5400000">
            <a:off x="4114799" y="-1171785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Ingeniería de software 2024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4"/>
          <p:cNvSpPr/>
          <p:nvPr/>
        </p:nvSpPr>
        <p:spPr>
          <a:xfrm>
            <a:off x="16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4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cxnSp>
        <p:nvCxnSpPr>
          <p:cNvPr id="15" name="Google Shape;15;p24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24"/>
          <p:cNvSpPr txBox="1"/>
          <p:nvPr/>
        </p:nvSpPr>
        <p:spPr>
          <a:xfrm>
            <a:off x="6096000" y="6499526"/>
            <a:ext cx="61587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"/>
          <p:cNvSpPr txBox="1">
            <a:spLocks noGrp="1"/>
          </p:cNvSpPr>
          <p:nvPr>
            <p:ph type="title"/>
          </p:nvPr>
        </p:nvSpPr>
        <p:spPr>
          <a:xfrm>
            <a:off x="653976" y="4737546"/>
            <a:ext cx="107808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</a:pPr>
            <a:r>
              <a:rPr lang="es-ES">
                <a:solidFill>
                  <a:schemeClr val="dk1"/>
                </a:solidFill>
              </a:rPr>
              <a:t>Ingeniería de Software I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7" name="Google Shape;207;p1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Clase 4 - Diagrama de transición y estados - DTE</a:t>
            </a:r>
            <a:endParaRPr/>
          </a:p>
        </p:txBody>
      </p:sp>
      <p:sp>
        <p:nvSpPr>
          <p:cNvPr id="208" name="Google Shape;208;p1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s-ES" sz="7725" b="0" i="0" u="none" strike="noStrike" cap="none">
                <a:solidFill>
                  <a:srgbClr val="758085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7725" b="0" i="0" u="none" strike="noStrike" cap="none">
              <a:solidFill>
                <a:srgbClr val="75808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3" y="-5815"/>
            <a:ext cx="12192000" cy="451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Dinámicas</a:t>
            </a:r>
            <a:endParaRPr/>
          </a:p>
        </p:txBody>
      </p:sp>
      <p:sp>
        <p:nvSpPr>
          <p:cNvPr id="293" name="Google Shape;293;p11"/>
          <p:cNvSpPr txBox="1">
            <a:spLocks noGrp="1"/>
          </p:cNvSpPr>
          <p:nvPr>
            <p:ph type="body" idx="1"/>
          </p:nvPr>
        </p:nvSpPr>
        <p:spPr>
          <a:xfrm>
            <a:off x="527381" y="1888466"/>
            <a:ext cx="10858576" cy="434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 dirty="0"/>
              <a:t>Representación en gráfico de persiana</a:t>
            </a: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294" name="Google Shape;294;p11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  <p:pic>
        <p:nvPicPr>
          <p:cNvPr id="295" name="Google Shape;295;p11" descr="C:\Users\Ariel\Documents\Bluetooth Folder\12092011452.jpg"/>
          <p:cNvPicPr preferRelativeResize="0"/>
          <p:nvPr/>
        </p:nvPicPr>
        <p:blipFill rotWithShape="1">
          <a:blip r:embed="rId3">
            <a:alphaModFix/>
          </a:blip>
          <a:srcRect l="20765" t="7689" r="16941" b="41551"/>
          <a:stretch/>
        </p:blipFill>
        <p:spPr>
          <a:xfrm>
            <a:off x="2908009" y="2570187"/>
            <a:ext cx="5780279" cy="353239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1"/>
          <p:cNvSpPr/>
          <p:nvPr/>
        </p:nvSpPr>
        <p:spPr>
          <a:xfrm>
            <a:off x="2639616" y="2708920"/>
            <a:ext cx="1008112" cy="61264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20000" y="120000"/>
                </a:lnTo>
                <a:lnTo>
                  <a:pt x="141385" y="207198"/>
                </a:lnTo>
              </a:path>
            </a:pathLst>
          </a:custGeom>
          <a:solidFill>
            <a:schemeClr val="accent1"/>
          </a:solidFill>
          <a:ln w="254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Estados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8688288" y="3140968"/>
            <a:ext cx="1512168" cy="61264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74184" y="93668"/>
                </a:lnTo>
              </a:path>
            </a:pathLst>
          </a:custGeom>
          <a:solidFill>
            <a:schemeClr val="accent1"/>
          </a:solidFill>
          <a:ln w="254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Transiciones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2" descr="C:\Users\Ariel\Documents\Bluetooth Folder\12092011455.jpg"/>
          <p:cNvPicPr preferRelativeResize="0"/>
          <p:nvPr/>
        </p:nvPicPr>
        <p:blipFill rotWithShape="1">
          <a:blip r:embed="rId3">
            <a:alphaModFix/>
          </a:blip>
          <a:srcRect l="6922" t="23071" r="5405" b="16940"/>
          <a:stretch/>
        </p:blipFill>
        <p:spPr>
          <a:xfrm>
            <a:off x="2711624" y="2492896"/>
            <a:ext cx="6768752" cy="38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2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Dinámicas</a:t>
            </a:r>
            <a:endParaRPr/>
          </a:p>
        </p:txBody>
      </p:sp>
      <p:sp>
        <p:nvSpPr>
          <p:cNvPr id="304" name="Google Shape;304;p12"/>
          <p:cNvSpPr txBox="1">
            <a:spLocks noGrp="1"/>
          </p:cNvSpPr>
          <p:nvPr>
            <p:ph type="body" idx="1"/>
          </p:nvPr>
        </p:nvSpPr>
        <p:spPr>
          <a:xfrm>
            <a:off x="697192" y="1674145"/>
            <a:ext cx="10858576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lvl="0"/>
            <a:endParaRPr lang="es-ES" sz="800" dirty="0"/>
          </a:p>
          <a:p>
            <a:pPr marL="87313" lvl="0" indent="14288"/>
            <a:r>
              <a:rPr lang="es-ES" dirty="0"/>
              <a:t>Representación en máquina de estado finito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305" name="Google Shape;305;p12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  <p:sp>
        <p:nvSpPr>
          <p:cNvPr id="306" name="Google Shape;306;p12"/>
          <p:cNvSpPr/>
          <p:nvPr/>
        </p:nvSpPr>
        <p:spPr>
          <a:xfrm>
            <a:off x="2567608" y="2708920"/>
            <a:ext cx="986408" cy="61264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3154" y="22500"/>
                </a:moveTo>
                <a:lnTo>
                  <a:pt x="-20000" y="22500"/>
                </a:lnTo>
                <a:lnTo>
                  <a:pt x="-20000" y="120000"/>
                </a:lnTo>
                <a:lnTo>
                  <a:pt x="242923" y="256796"/>
                </a:lnTo>
              </a:path>
            </a:pathLst>
          </a:custGeom>
          <a:solidFill>
            <a:schemeClr val="accent1"/>
          </a:solidFill>
          <a:ln w="254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Estados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2"/>
          <p:cNvSpPr/>
          <p:nvPr/>
        </p:nvSpPr>
        <p:spPr>
          <a:xfrm>
            <a:off x="8760296" y="2348880"/>
            <a:ext cx="1512168" cy="61264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2185" y="58321"/>
                </a:moveTo>
                <a:lnTo>
                  <a:pt x="-114494" y="162556"/>
                </a:lnTo>
              </a:path>
            </a:pathLst>
          </a:custGeom>
          <a:solidFill>
            <a:schemeClr val="accent1"/>
          </a:solidFill>
          <a:ln w="254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Transiciones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24" y="1563330"/>
            <a:ext cx="9482263" cy="4669094"/>
          </a:xfrm>
          <a:prstGeom prst="rect">
            <a:avLst/>
          </a:prstGeom>
        </p:spPr>
      </p:pic>
      <p:sp>
        <p:nvSpPr>
          <p:cNvPr id="303" name="Google Shape;303;p12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Dinámicas</a:t>
            </a:r>
            <a:endParaRPr/>
          </a:p>
        </p:txBody>
      </p:sp>
      <p:sp>
        <p:nvSpPr>
          <p:cNvPr id="304" name="Google Shape;304;p12"/>
          <p:cNvSpPr txBox="1">
            <a:spLocks noGrp="1"/>
          </p:cNvSpPr>
          <p:nvPr>
            <p:ph type="body" idx="1"/>
          </p:nvPr>
        </p:nvSpPr>
        <p:spPr>
          <a:xfrm>
            <a:off x="697192" y="1674145"/>
            <a:ext cx="10858576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lvl="0"/>
            <a:endParaRPr lang="es-ES" sz="800" dirty="0"/>
          </a:p>
          <a:p>
            <a:pPr marL="87313" lvl="0" indent="14288"/>
            <a:r>
              <a:rPr lang="es-ES" dirty="0"/>
              <a:t>Representación en Diagrama de Transición y estados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305" name="Google Shape;305;p12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  <p:sp>
        <p:nvSpPr>
          <p:cNvPr id="306" name="Google Shape;306;p12"/>
          <p:cNvSpPr/>
          <p:nvPr/>
        </p:nvSpPr>
        <p:spPr>
          <a:xfrm>
            <a:off x="818821" y="2818578"/>
            <a:ext cx="986408" cy="61264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3154" y="22500"/>
                </a:moveTo>
                <a:lnTo>
                  <a:pt x="-20000" y="22500"/>
                </a:lnTo>
                <a:lnTo>
                  <a:pt x="-20000" y="120000"/>
                </a:lnTo>
                <a:lnTo>
                  <a:pt x="242923" y="256796"/>
                </a:lnTo>
              </a:path>
            </a:pathLst>
          </a:custGeom>
          <a:solidFill>
            <a:schemeClr val="accent1"/>
          </a:solidFill>
          <a:ln w="254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Estados 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2"/>
          <p:cNvSpPr/>
          <p:nvPr/>
        </p:nvSpPr>
        <p:spPr>
          <a:xfrm>
            <a:off x="9748607" y="2512254"/>
            <a:ext cx="1512168" cy="61264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2185" y="58321"/>
                </a:moveTo>
                <a:lnTo>
                  <a:pt x="-114494" y="162556"/>
                </a:lnTo>
              </a:path>
            </a:pathLst>
          </a:custGeom>
          <a:solidFill>
            <a:schemeClr val="accent1"/>
          </a:solidFill>
          <a:ln w="254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Transiciones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87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Dinámicas</a:t>
            </a:r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body" idx="1"/>
          </p:nvPr>
        </p:nvSpPr>
        <p:spPr>
          <a:xfrm>
            <a:off x="527381" y="1844824"/>
            <a:ext cx="108585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/>
              <a:t>Máquinas de Estado Finito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Notación UML Diagrama de Transición y Estado (DTE)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315" name="Google Shape;315;p13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  <p:pic>
        <p:nvPicPr>
          <p:cNvPr id="316" name="Google Shape;31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3553" y="2636912"/>
            <a:ext cx="1338263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8288" y="2780929"/>
            <a:ext cx="1271588" cy="73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7294" y="4041068"/>
            <a:ext cx="2808287" cy="171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68009" y="4149080"/>
            <a:ext cx="4105275" cy="206533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3"/>
          <p:cNvSpPr txBox="1"/>
          <p:nvPr/>
        </p:nvSpPr>
        <p:spPr>
          <a:xfrm>
            <a:off x="1991544" y="3356992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Estado  Básico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3"/>
          <p:cNvSpPr txBox="1"/>
          <p:nvPr/>
        </p:nvSpPr>
        <p:spPr>
          <a:xfrm>
            <a:off x="8040217" y="3284984"/>
            <a:ext cx="2051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Estado Inicial / Final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3"/>
          <p:cNvSpPr txBox="1"/>
          <p:nvPr/>
        </p:nvSpPr>
        <p:spPr>
          <a:xfrm>
            <a:off x="2207569" y="5733256"/>
            <a:ext cx="18077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Estado Extendido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3"/>
          <p:cNvSpPr txBox="1"/>
          <p:nvPr/>
        </p:nvSpPr>
        <p:spPr>
          <a:xfrm>
            <a:off x="6456041" y="5949280"/>
            <a:ext cx="33421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Estado Compuesto o Sub-estado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59696" y="3429001"/>
            <a:ext cx="5040315" cy="9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248174e0a4_1_0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Evento</a:t>
            </a:r>
            <a:endParaRPr/>
          </a:p>
        </p:txBody>
      </p:sp>
      <p:sp>
        <p:nvSpPr>
          <p:cNvPr id="331" name="Google Shape;331;g2248174e0a4_1_0"/>
          <p:cNvSpPr txBox="1">
            <a:spLocks noGrp="1"/>
          </p:cNvSpPr>
          <p:nvPr>
            <p:ph type="sldNum" idx="12"/>
          </p:nvPr>
        </p:nvSpPr>
        <p:spPr>
          <a:xfrm>
            <a:off x="10879975" y="6470853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  <p:sp>
        <p:nvSpPr>
          <p:cNvPr id="332" name="Google Shape;332;g2248174e0a4_1_0"/>
          <p:cNvSpPr txBox="1"/>
          <p:nvPr/>
        </p:nvSpPr>
        <p:spPr>
          <a:xfrm>
            <a:off x="1097280" y="2105250"/>
            <a:ext cx="9011100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un </a:t>
            </a:r>
            <a:r>
              <a:rPr lang="es-E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suceso significativo</a:t>
            </a:r>
            <a:r>
              <a:rPr lang="es-E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debe tenerse en cuenta, que influye en el comportamiento y evolución del sistema.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Tiene lugar  en un punto del tiempo y carece de duración respecto a la granularidad temporal del sistema.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tiene sentido preguntarse por lo que sucede mientras está teniendo lugar el evento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248174e0a4_1_13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Transición</a:t>
            </a:r>
            <a:endParaRPr/>
          </a:p>
        </p:txBody>
      </p:sp>
      <p:sp>
        <p:nvSpPr>
          <p:cNvPr id="339" name="Google Shape;339;g2248174e0a4_1_13"/>
          <p:cNvSpPr txBox="1">
            <a:spLocks noGrp="1"/>
          </p:cNvSpPr>
          <p:nvPr>
            <p:ph type="sldNum" idx="12"/>
          </p:nvPr>
        </p:nvSpPr>
        <p:spPr>
          <a:xfrm>
            <a:off x="10879975" y="6470853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  <p:sp>
        <p:nvSpPr>
          <p:cNvPr id="340" name="Google Shape;340;g2248174e0a4_1_13"/>
          <p:cNvSpPr txBox="1"/>
          <p:nvPr/>
        </p:nvSpPr>
        <p:spPr>
          <a:xfrm>
            <a:off x="1097280" y="2275403"/>
            <a:ext cx="100584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transiciones se producen  como consecuencia de eventos. Pueden o no tener un procesamiento asociado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2248174e0a4_1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9696" y="3429001"/>
            <a:ext cx="5040315" cy="9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544898" y="4705532"/>
            <a:ext cx="10162077" cy="1282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93763" lvl="0" indent="-285750" algn="just">
              <a:spcBef>
                <a:spcPts val="800"/>
              </a:spcBef>
              <a:buClr>
                <a:schemeClr val="accent2"/>
              </a:buClr>
              <a:buSzPts val="1920"/>
              <a:buFont typeface="Noto Sans Symbols"/>
              <a:buChar char="▪"/>
            </a:pPr>
            <a:r>
              <a:rPr lang="es-ES" sz="1600" dirty="0">
                <a:solidFill>
                  <a:srgbClr val="333333"/>
                </a:solidFill>
                <a:latin typeface="+mn-lt"/>
                <a:ea typeface="Calibri"/>
                <a:cs typeface="Calibri"/>
                <a:sym typeface="Calibri"/>
              </a:rPr>
              <a:t>Evento: obligatorio</a:t>
            </a:r>
            <a:endParaRPr lang="es-ES" sz="1050" dirty="0">
              <a:latin typeface="+mn-lt"/>
            </a:endParaRPr>
          </a:p>
          <a:p>
            <a:pPr marL="893763" lvl="0" indent="-285750" algn="just">
              <a:spcBef>
                <a:spcPts val="800"/>
              </a:spcBef>
              <a:buClr>
                <a:schemeClr val="accent2"/>
              </a:buClr>
              <a:buSzPts val="1920"/>
              <a:buFont typeface="Noto Sans Symbols"/>
              <a:buChar char="▪"/>
            </a:pPr>
            <a:r>
              <a:rPr lang="es-ES" sz="1600" dirty="0">
                <a:solidFill>
                  <a:srgbClr val="333333"/>
                </a:solidFill>
                <a:latin typeface="+mn-lt"/>
                <a:ea typeface="Calibri"/>
                <a:cs typeface="Calibri"/>
                <a:sym typeface="Calibri"/>
              </a:rPr>
              <a:t>Condición: opcional, depende del problema, puede haber transiciones sin condiciones</a:t>
            </a:r>
            <a:endParaRPr lang="es-ES" sz="1050" dirty="0">
              <a:latin typeface="+mn-lt"/>
            </a:endParaRPr>
          </a:p>
          <a:p>
            <a:pPr marL="893763" lvl="0" indent="-285750" algn="just">
              <a:spcBef>
                <a:spcPts val="800"/>
              </a:spcBef>
              <a:buClr>
                <a:schemeClr val="accent2"/>
              </a:buClr>
              <a:buSzPts val="1920"/>
              <a:buFont typeface="Noto Sans Symbols"/>
              <a:buChar char="▪"/>
            </a:pPr>
            <a:r>
              <a:rPr lang="es-ES" sz="1600" dirty="0">
                <a:solidFill>
                  <a:srgbClr val="333333"/>
                </a:solidFill>
                <a:latin typeface="+mn-lt"/>
                <a:ea typeface="Calibri"/>
                <a:cs typeface="Calibri"/>
                <a:sym typeface="Calibri"/>
              </a:rPr>
              <a:t>Acción: opcional, puede haber transiciones sin acciones</a:t>
            </a:r>
            <a:r>
              <a:rPr lang="es-ES" sz="1600" dirty="0">
                <a:latin typeface="+mn-lt"/>
                <a:ea typeface="Calibri"/>
                <a:cs typeface="Calibri"/>
                <a:sym typeface="Calibri"/>
              </a:rPr>
              <a:t>                                                                </a:t>
            </a:r>
            <a:endParaRPr lang="es-ES" sz="1800" b="1" dirty="0">
              <a:solidFill>
                <a:srgbClr val="438086"/>
              </a:solidFill>
              <a:latin typeface="+mn-lt"/>
              <a:ea typeface="Calibri"/>
              <a:cs typeface="Calibri"/>
              <a:sym typeface="Calibri"/>
            </a:endParaRPr>
          </a:p>
          <a:p>
            <a:endParaRPr lang="es-ES" sz="1600" dirty="0">
              <a:latin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Dinámicas</a:t>
            </a:r>
            <a:endParaRPr/>
          </a:p>
        </p:txBody>
      </p:sp>
      <p:sp>
        <p:nvSpPr>
          <p:cNvPr id="347" name="Google Shape;347;p14"/>
          <p:cNvSpPr txBox="1">
            <a:spLocks noGrp="1"/>
          </p:cNvSpPr>
          <p:nvPr>
            <p:ph type="body" idx="1"/>
          </p:nvPr>
        </p:nvSpPr>
        <p:spPr>
          <a:xfrm>
            <a:off x="666712" y="1658068"/>
            <a:ext cx="11261936" cy="446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 sz="2400" dirty="0"/>
              <a:t>Construcción de un DTE</a:t>
            </a:r>
            <a:endParaRPr sz="2400" dirty="0"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 dirty="0"/>
              <a:t>1- Identificar los estados</a:t>
            </a:r>
            <a:endParaRPr sz="2400" dirty="0"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 dirty="0"/>
              <a:t>2- Si hay un estado complejo se puede explotar</a:t>
            </a:r>
            <a:endParaRPr sz="2400" dirty="0"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 dirty="0"/>
              <a:t>3- Identificar el estado inicial</a:t>
            </a:r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 dirty="0"/>
              <a:t>4- Desde el estado inicial, se identifican los cambios de estado con flechas</a:t>
            </a:r>
            <a:endParaRPr sz="2400" dirty="0"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 dirty="0"/>
              <a:t>5- Se analizan las condiciones y las acciones para pasar de un estado a otro</a:t>
            </a:r>
            <a:endParaRPr sz="2400" dirty="0"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 dirty="0"/>
              <a:t>6- Se verifica la consistencia:</a:t>
            </a:r>
            <a:endParaRPr sz="2400" dirty="0"/>
          </a:p>
          <a:p>
            <a: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</a:pPr>
            <a:r>
              <a:rPr lang="es-ES" sz="2000" dirty="0"/>
              <a:t>Se han definido todos los estados</a:t>
            </a:r>
            <a:endParaRPr sz="2000" dirty="0"/>
          </a:p>
          <a:p>
            <a: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</a:pPr>
            <a:r>
              <a:rPr lang="es-ES" sz="2000" dirty="0"/>
              <a:t>Se pueden alcanzar todos los estados</a:t>
            </a:r>
            <a:endParaRPr sz="2000" dirty="0"/>
          </a:p>
          <a:p>
            <a: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</a:pPr>
            <a:r>
              <a:rPr lang="es-ES" sz="2000" dirty="0"/>
              <a:t>Se pueden salir de todos los estados</a:t>
            </a:r>
            <a:endParaRPr sz="2000" dirty="0"/>
          </a:p>
          <a:p>
            <a: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</a:pPr>
            <a:r>
              <a:rPr lang="es-ES" sz="2000" dirty="0"/>
              <a:t>En cada estado, el sistema responde a todas las condiciones posibles  (normales y anormales)</a:t>
            </a:r>
            <a:endParaRPr sz="2000" dirty="0"/>
          </a:p>
        </p:txBody>
      </p:sp>
      <p:sp>
        <p:nvSpPr>
          <p:cNvPr id="348" name="Google Shape;348;p14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5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Ejercicio DTE</a:t>
            </a:r>
            <a:endParaRPr/>
          </a:p>
        </p:txBody>
      </p:sp>
      <p:sp>
        <p:nvSpPr>
          <p:cNvPr id="354" name="Google Shape;354;p15"/>
          <p:cNvSpPr txBox="1">
            <a:spLocks noGrp="1"/>
          </p:cNvSpPr>
          <p:nvPr>
            <p:ph type="body" idx="1"/>
          </p:nvPr>
        </p:nvSpPr>
        <p:spPr>
          <a:xfrm>
            <a:off x="839416" y="1845024"/>
            <a:ext cx="10858576" cy="4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 sz="2400"/>
              <a:t>Reloj Cronómetro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El reloj posee una  pantalla y 4 botones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355" name="Google Shape;355;p15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  <p:pic>
        <p:nvPicPr>
          <p:cNvPr id="356" name="Google Shape;356;p15" descr="MCj02303590000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1" y="4005264"/>
            <a:ext cx="1624013" cy="15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5"/>
          <p:cNvSpPr/>
          <p:nvPr/>
        </p:nvSpPr>
        <p:spPr>
          <a:xfrm>
            <a:off x="8256588" y="3284538"/>
            <a:ext cx="2087562" cy="609600"/>
          </a:xfrm>
          <a:prstGeom prst="wedgeRoundRectCallout">
            <a:avLst>
              <a:gd name="adj1" fmla="val -147338"/>
              <a:gd name="adj2" fmla="val 148958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B1 Fecha/Start/Stop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5"/>
          <p:cNvSpPr/>
          <p:nvPr/>
        </p:nvSpPr>
        <p:spPr>
          <a:xfrm>
            <a:off x="8183563" y="4292600"/>
            <a:ext cx="1727200" cy="431800"/>
          </a:xfrm>
          <a:prstGeom prst="wedgeRoundRectCallout">
            <a:avLst>
              <a:gd name="adj1" fmla="val -174634"/>
              <a:gd name="adj2" fmla="val 87866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B2 Set/ Reset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5"/>
          <p:cNvSpPr/>
          <p:nvPr/>
        </p:nvSpPr>
        <p:spPr>
          <a:xfrm>
            <a:off x="2135189" y="3357563"/>
            <a:ext cx="1728787" cy="431800"/>
          </a:xfrm>
          <a:prstGeom prst="wedgeRoundRectCallout">
            <a:avLst>
              <a:gd name="adj1" fmla="val 125574"/>
              <a:gd name="adj2" fmla="val 141912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B4 Luz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5"/>
          <p:cNvSpPr/>
          <p:nvPr/>
        </p:nvSpPr>
        <p:spPr>
          <a:xfrm>
            <a:off x="1774825" y="4149725"/>
            <a:ext cx="2305050" cy="719138"/>
          </a:xfrm>
          <a:prstGeom prst="wedgeRoundRectCallout">
            <a:avLst>
              <a:gd name="adj1" fmla="val 90704"/>
              <a:gd name="adj2" fmla="val 5852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B3 Cronómetro/Reloj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6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Ejercicio DTE</a:t>
            </a:r>
            <a:endParaRPr/>
          </a:p>
        </p:txBody>
      </p:sp>
      <p:sp>
        <p:nvSpPr>
          <p:cNvPr id="366" name="Google Shape;366;p16"/>
          <p:cNvSpPr txBox="1">
            <a:spLocks noGrp="1"/>
          </p:cNvSpPr>
          <p:nvPr>
            <p:ph type="body" idx="1"/>
          </p:nvPr>
        </p:nvSpPr>
        <p:spPr>
          <a:xfrm>
            <a:off x="1109112" y="1866154"/>
            <a:ext cx="10858576" cy="4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 sz="2400"/>
              <a:t>Funciones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Inicialmente (al colocar la pila) visualiza la hora prefijada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Visualizar la hora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Visualizar la fecha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Modificar  Hora y Fecha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Encender la Luz por 5 seg.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Iniciar / Detener / Resetear  Cronómetro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Deja de funcionar al finalizarse la pila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1600"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1600"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1600"/>
          </a:p>
        </p:txBody>
      </p:sp>
      <p:sp>
        <p:nvSpPr>
          <p:cNvPr id="367" name="Google Shape;367;p16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7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Ejercicio DTE</a:t>
            </a:r>
            <a:endParaRPr/>
          </a:p>
        </p:txBody>
      </p:sp>
      <p:sp>
        <p:nvSpPr>
          <p:cNvPr id="373" name="Google Shape;373;p17"/>
          <p:cNvSpPr txBox="1">
            <a:spLocks noGrp="1"/>
          </p:cNvSpPr>
          <p:nvPr>
            <p:ph type="body" idx="1"/>
          </p:nvPr>
        </p:nvSpPr>
        <p:spPr>
          <a:xfrm>
            <a:off x="1097280" y="1888467"/>
            <a:ext cx="10762562" cy="410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/>
              <a:t>1- Identificar los estados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Visualizando hora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Visualizando fecha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Visualizando funciones cronometro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Cronometrando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Configurando hora y fecha</a:t>
            </a:r>
            <a:endParaRPr/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/>
              <a:t>2- Identificar estados complejos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No es necesario</a:t>
            </a:r>
            <a:endParaRPr/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/>
              <a:t>3- Estado inicial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En este caso, el sistema inicia al colocarse la pila y pasaría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   al estado visualizando hora</a:t>
            </a:r>
            <a:endParaRPr/>
          </a:p>
        </p:txBody>
      </p:sp>
      <p:sp>
        <p:nvSpPr>
          <p:cNvPr id="374" name="Google Shape;374;p17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  <p:grpSp>
        <p:nvGrpSpPr>
          <p:cNvPr id="375" name="Google Shape;375;p17"/>
          <p:cNvGrpSpPr/>
          <p:nvPr/>
        </p:nvGrpSpPr>
        <p:grpSpPr>
          <a:xfrm>
            <a:off x="8472264" y="3068960"/>
            <a:ext cx="1631288" cy="1287388"/>
            <a:chOff x="7020272" y="3356992"/>
            <a:chExt cx="1631288" cy="1287388"/>
          </a:xfrm>
        </p:grpSpPr>
        <p:pic>
          <p:nvPicPr>
            <p:cNvPr id="376" name="Google Shape;376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20272" y="4088727"/>
              <a:ext cx="1260904" cy="555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80312" y="3356992"/>
              <a:ext cx="409575" cy="3619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8" name="Google Shape;378;p17"/>
            <p:cNvCxnSpPr/>
            <p:nvPr/>
          </p:nvCxnSpPr>
          <p:spPr>
            <a:xfrm rot="5400000">
              <a:off x="7280962" y="3862958"/>
              <a:ext cx="575270" cy="794"/>
            </a:xfrm>
            <a:prstGeom prst="straightConnector1">
              <a:avLst/>
            </a:prstGeom>
            <a:noFill/>
            <a:ln w="9525" cap="flat" cmpd="sng">
              <a:solidFill>
                <a:srgbClr val="8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379" name="Google Shape;379;p17"/>
            <p:cNvSpPr txBox="1"/>
            <p:nvPr/>
          </p:nvSpPr>
          <p:spPr>
            <a:xfrm>
              <a:off x="7524328" y="3717032"/>
              <a:ext cx="1127232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coloca la pila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s-ES"/>
              <a:t>Técnicas de Especificación de Requerimientos</a:t>
            </a:r>
            <a:endParaRPr/>
          </a:p>
        </p:txBody>
      </p:sp>
      <p:sp>
        <p:nvSpPr>
          <p:cNvPr id="215" name="Google Shape;215;p3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  <p:sp>
        <p:nvSpPr>
          <p:cNvPr id="216" name="Google Shape;216;p3"/>
          <p:cNvSpPr txBox="1">
            <a:spLocks noGrp="1"/>
          </p:cNvSpPr>
          <p:nvPr>
            <p:ph type="body" idx="4294967295"/>
          </p:nvPr>
        </p:nvSpPr>
        <p:spPr>
          <a:xfrm>
            <a:off x="684530" y="1737405"/>
            <a:ext cx="10471150" cy="345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s-ES" sz="3200"/>
              <a:t>Estáticas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Se describe el sistema a través de las </a:t>
            </a:r>
            <a:r>
              <a:rPr lang="es-ES" sz="2400" i="1"/>
              <a:t>entidades u objetos, sus atributos y sus relaciones con otros. No describe como las relaciones cambian con el tiempo</a:t>
            </a:r>
            <a:r>
              <a:rPr lang="es-ES" sz="2400"/>
              <a:t>.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Cuando el tiempo no es un factor mayor en la operación del sistema, es una descripción útil y adecuada.</a:t>
            </a:r>
            <a:endParaRPr/>
          </a:p>
          <a:p>
            <a:pPr marL="91440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Ejemplos: Referencia indirecta, Relaciones de recurrencia, Definición axiomática, Expresiones regulares, Abstracciones de datos, entre otras</a:t>
            </a:r>
            <a:r>
              <a:rPr lang="es-ES" sz="2800"/>
              <a:t>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endParaRPr sz="2400"/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8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Ejercicio DTE</a:t>
            </a:r>
            <a:endParaRPr/>
          </a:p>
        </p:txBody>
      </p:sp>
      <p:sp>
        <p:nvSpPr>
          <p:cNvPr id="385" name="Google Shape;385;p18"/>
          <p:cNvSpPr txBox="1">
            <a:spLocks noGrp="1"/>
          </p:cNvSpPr>
          <p:nvPr>
            <p:ph type="body" idx="1"/>
          </p:nvPr>
        </p:nvSpPr>
        <p:spPr>
          <a:xfrm>
            <a:off x="1062995" y="1929934"/>
            <a:ext cx="10858576" cy="424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/>
              <a:t>4- Visualizando hora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Se presiona B1 Visualiza la fecha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Se presiona B2 Modificar la hora y fecha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Se presiona B3 Visualiza el cronometro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Se presiona B4 Enciende la luz</a:t>
            </a:r>
            <a:endParaRPr/>
          </a:p>
          <a:p>
            <a:pPr marL="91440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386" name="Google Shape;386;p18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  <p:grpSp>
        <p:nvGrpSpPr>
          <p:cNvPr id="387" name="Google Shape;387;p18"/>
          <p:cNvGrpSpPr/>
          <p:nvPr/>
        </p:nvGrpSpPr>
        <p:grpSpPr>
          <a:xfrm>
            <a:off x="5807968" y="2060848"/>
            <a:ext cx="5684970" cy="3577833"/>
            <a:chOff x="0" y="0"/>
            <a:chExt cx="4889500" cy="1770063"/>
          </a:xfrm>
        </p:grpSpPr>
        <p:cxnSp>
          <p:nvCxnSpPr>
            <p:cNvPr id="388" name="Google Shape;388;p18"/>
            <p:cNvCxnSpPr/>
            <p:nvPr/>
          </p:nvCxnSpPr>
          <p:spPr>
            <a:xfrm>
              <a:off x="2295525" y="571500"/>
              <a:ext cx="428625" cy="809625"/>
            </a:xfrm>
            <a:prstGeom prst="straightConnector1">
              <a:avLst/>
            </a:prstGeom>
            <a:noFill/>
            <a:ln w="9525" cap="flat" cmpd="sng">
              <a:solidFill>
                <a:srgbClr val="8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89" name="Google Shape;389;p18"/>
            <p:cNvGrpSpPr/>
            <p:nvPr/>
          </p:nvGrpSpPr>
          <p:grpSpPr>
            <a:xfrm>
              <a:off x="0" y="0"/>
              <a:ext cx="4889500" cy="1770063"/>
              <a:chOff x="0" y="0"/>
              <a:chExt cx="4889500" cy="1770063"/>
            </a:xfrm>
          </p:grpSpPr>
          <p:sp>
            <p:nvSpPr>
              <p:cNvPr id="390" name="Google Shape;390;p18"/>
              <p:cNvSpPr/>
              <p:nvPr/>
            </p:nvSpPr>
            <p:spPr>
              <a:xfrm>
                <a:off x="1628775" y="190500"/>
                <a:ext cx="1144588" cy="377825"/>
              </a:xfrm>
              <a:prstGeom prst="roundRect">
                <a:avLst>
                  <a:gd name="adj" fmla="val 25639"/>
                </a:avLst>
              </a:prstGeom>
              <a:solidFill>
                <a:srgbClr val="FFFFB9"/>
              </a:solidFill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1736895" y="321192"/>
                <a:ext cx="952684" cy="837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s-ES" sz="11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Visualizando Hora</a:t>
                </a:r>
                <a:endParaRPr sz="2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>
                <a:off x="3676650" y="590550"/>
                <a:ext cx="1212850" cy="377825"/>
              </a:xfrm>
              <a:prstGeom prst="roundRect">
                <a:avLst>
                  <a:gd name="adj" fmla="val 25639"/>
                </a:avLst>
              </a:prstGeom>
              <a:solidFill>
                <a:srgbClr val="FFFFB9"/>
              </a:solidFill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8"/>
              <p:cNvSpPr/>
              <p:nvPr/>
            </p:nvSpPr>
            <p:spPr>
              <a:xfrm>
                <a:off x="3761583" y="733782"/>
                <a:ext cx="1101418" cy="91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s-ES" sz="12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Visualizando Fecha</a:t>
                </a:r>
                <a:endParaRPr sz="12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4" name="Google Shape;394;p18"/>
              <p:cNvSpPr/>
              <p:nvPr/>
            </p:nvSpPr>
            <p:spPr>
              <a:xfrm>
                <a:off x="923925" y="0"/>
                <a:ext cx="1163638" cy="3778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8" extrusionOk="0">
                    <a:moveTo>
                      <a:pt x="733" y="122"/>
                    </a:moveTo>
                    <a:lnTo>
                      <a:pt x="733" y="0"/>
                    </a:lnTo>
                    <a:lnTo>
                      <a:pt x="0" y="0"/>
                    </a:lnTo>
                    <a:lnTo>
                      <a:pt x="0" y="238"/>
                    </a:lnTo>
                    <a:lnTo>
                      <a:pt x="440" y="238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8"/>
              <p:cNvSpPr/>
              <p:nvPr/>
            </p:nvSpPr>
            <p:spPr>
              <a:xfrm>
                <a:off x="0" y="114279"/>
                <a:ext cx="1933933" cy="91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s-ES" sz="12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Se presiona B4 / Encender la Luz</a:t>
                </a: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6" name="Google Shape;396;p18"/>
              <p:cNvSpPr/>
              <p:nvPr/>
            </p:nvSpPr>
            <p:spPr>
              <a:xfrm>
                <a:off x="2771775" y="257175"/>
                <a:ext cx="1476375" cy="3111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02" extrusionOk="0">
                    <a:moveTo>
                      <a:pt x="0" y="0"/>
                    </a:moveTo>
                    <a:lnTo>
                      <a:pt x="2145" y="0"/>
                    </a:lnTo>
                    <a:lnTo>
                      <a:pt x="2145" y="202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8"/>
              <p:cNvSpPr/>
              <p:nvPr/>
            </p:nvSpPr>
            <p:spPr>
              <a:xfrm>
                <a:off x="4210050" y="504825"/>
                <a:ext cx="77788" cy="96838"/>
              </a:xfrm>
              <a:custGeom>
                <a:avLst/>
                <a:gdLst/>
                <a:ahLst/>
                <a:cxnLst/>
                <a:rect l="l" t="t" r="r" b="b"/>
                <a:pathLst>
                  <a:path w="49" h="61" extrusionOk="0">
                    <a:moveTo>
                      <a:pt x="0" y="0"/>
                    </a:moveTo>
                    <a:lnTo>
                      <a:pt x="24" y="61"/>
                    </a:lnTo>
                    <a:lnTo>
                      <a:pt x="49" y="0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3292694" y="114279"/>
                <a:ext cx="1176712" cy="91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s-ES" sz="12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Se presiona B1 </a:t>
                </a: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9" name="Google Shape;399;p18"/>
              <p:cNvSpPr/>
              <p:nvPr/>
            </p:nvSpPr>
            <p:spPr>
              <a:xfrm>
                <a:off x="2085975" y="1419225"/>
                <a:ext cx="2057400" cy="333375"/>
              </a:xfrm>
              <a:prstGeom prst="roundRect">
                <a:avLst>
                  <a:gd name="adj" fmla="val 25639"/>
                </a:avLst>
              </a:prstGeom>
              <a:solidFill>
                <a:srgbClr val="FFFFB9"/>
              </a:solidFill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8"/>
              <p:cNvSpPr/>
              <p:nvPr/>
            </p:nvSpPr>
            <p:spPr>
              <a:xfrm>
                <a:off x="2161386" y="1533249"/>
                <a:ext cx="2262616" cy="91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s-ES" sz="12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Visualizando Funciones de Cronometro</a:t>
                </a: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01" name="Google Shape;401;p18"/>
              <p:cNvSpPr/>
              <p:nvPr/>
            </p:nvSpPr>
            <p:spPr>
              <a:xfrm>
                <a:off x="2686050" y="1323975"/>
                <a:ext cx="77788" cy="96838"/>
              </a:xfrm>
              <a:custGeom>
                <a:avLst/>
                <a:gdLst/>
                <a:ahLst/>
                <a:cxnLst/>
                <a:rect l="l" t="t" r="r" b="b"/>
                <a:pathLst>
                  <a:path w="49" h="61" extrusionOk="0">
                    <a:moveTo>
                      <a:pt x="0" y="19"/>
                    </a:moveTo>
                    <a:lnTo>
                      <a:pt x="49" y="61"/>
                    </a:lnTo>
                    <a:lnTo>
                      <a:pt x="49" y="0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18"/>
              <p:cNvSpPr/>
              <p:nvPr/>
            </p:nvSpPr>
            <p:spPr>
              <a:xfrm>
                <a:off x="2447925" y="914236"/>
                <a:ext cx="913694" cy="91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s-ES" sz="12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Se presiona B3 </a:t>
                </a: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03" name="Google Shape;403;p18"/>
              <p:cNvSpPr/>
              <p:nvPr/>
            </p:nvSpPr>
            <p:spPr>
              <a:xfrm>
                <a:off x="523875" y="1390650"/>
                <a:ext cx="1203325" cy="379413"/>
              </a:xfrm>
              <a:prstGeom prst="roundRect">
                <a:avLst>
                  <a:gd name="adj" fmla="val 25639"/>
                </a:avLst>
              </a:prstGeom>
              <a:solidFill>
                <a:srgbClr val="FFFFB9"/>
              </a:solidFill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18"/>
              <p:cNvSpPr/>
              <p:nvPr/>
            </p:nvSpPr>
            <p:spPr>
              <a:xfrm>
                <a:off x="566793" y="1514475"/>
                <a:ext cx="1098439" cy="91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s-ES" sz="12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Configurando Hora</a:t>
                </a: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05" name="Google Shape;405;p18"/>
              <p:cNvSpPr/>
              <p:nvPr/>
            </p:nvSpPr>
            <p:spPr>
              <a:xfrm>
                <a:off x="971550" y="571500"/>
                <a:ext cx="98869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623" h="1815" extrusionOk="0">
                    <a:moveTo>
                      <a:pt x="623" y="0"/>
                    </a:moveTo>
                    <a:lnTo>
                      <a:pt x="0" y="495"/>
                    </a:lnTo>
                    <a:lnTo>
                      <a:pt x="79" y="1815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18"/>
              <p:cNvSpPr/>
              <p:nvPr/>
            </p:nvSpPr>
            <p:spPr>
              <a:xfrm>
                <a:off x="85725" y="1066608"/>
                <a:ext cx="913694" cy="91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s-ES" sz="12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Se presiona B2 </a:t>
                </a: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07" name="Google Shape;407;p18"/>
              <p:cNvSpPr/>
              <p:nvPr/>
            </p:nvSpPr>
            <p:spPr>
              <a:xfrm>
                <a:off x="1038225" y="1285875"/>
                <a:ext cx="77788" cy="96838"/>
              </a:xfrm>
              <a:custGeom>
                <a:avLst/>
                <a:gdLst/>
                <a:ahLst/>
                <a:cxnLst/>
                <a:rect l="l" t="t" r="r" b="b"/>
                <a:pathLst>
                  <a:path w="49" h="61" extrusionOk="0">
                    <a:moveTo>
                      <a:pt x="0" y="19"/>
                    </a:moveTo>
                    <a:lnTo>
                      <a:pt x="49" y="61"/>
                    </a:lnTo>
                    <a:lnTo>
                      <a:pt x="49" y="0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9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Ejercicio DTE</a:t>
            </a:r>
            <a:endParaRPr/>
          </a:p>
        </p:txBody>
      </p:sp>
      <p:sp>
        <p:nvSpPr>
          <p:cNvPr id="413" name="Google Shape;413;p19"/>
          <p:cNvSpPr txBox="1">
            <a:spLocks noGrp="1"/>
          </p:cNvSpPr>
          <p:nvPr>
            <p:ph type="body" idx="1"/>
          </p:nvPr>
        </p:nvSpPr>
        <p:spPr>
          <a:xfrm>
            <a:off x="911424" y="1912714"/>
            <a:ext cx="10858576" cy="4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/>
              <a:t>4- Visualizando fecha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Estando en el estado Visualizando fecha , presionando B1 o B2 o B3 vuelve a visualizar la hora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En Cualquier Momento se puede encender la luz con el botón B4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414" name="Google Shape;414;p19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21</a:t>
            </a:fld>
            <a:endParaRPr/>
          </a:p>
        </p:txBody>
      </p:sp>
      <p:grpSp>
        <p:nvGrpSpPr>
          <p:cNvPr id="415" name="Google Shape;415;p19"/>
          <p:cNvGrpSpPr/>
          <p:nvPr/>
        </p:nvGrpSpPr>
        <p:grpSpPr>
          <a:xfrm>
            <a:off x="5519937" y="3068960"/>
            <a:ext cx="5544615" cy="3134124"/>
            <a:chOff x="3995936" y="3933056"/>
            <a:chExt cx="4810125" cy="2495550"/>
          </a:xfrm>
        </p:grpSpPr>
        <p:pic>
          <p:nvPicPr>
            <p:cNvPr id="416" name="Google Shape;416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95936" y="3933056"/>
              <a:ext cx="4810125" cy="2495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19"/>
            <p:cNvSpPr txBox="1"/>
            <p:nvPr/>
          </p:nvSpPr>
          <p:spPr>
            <a:xfrm>
              <a:off x="5129327" y="5759972"/>
              <a:ext cx="360040" cy="19605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s-ES" sz="1000" b="0" i="0" u="none" strike="noStrike" cap="none">
                  <a:solidFill>
                    <a:srgbClr val="B9AD8D"/>
                  </a:solidFill>
                  <a:latin typeface="Tahoma"/>
                  <a:ea typeface="Tahoma"/>
                  <a:cs typeface="Tahoma"/>
                  <a:sym typeface="Tahoma"/>
                </a:rPr>
                <a:t>B4/</a:t>
              </a:r>
              <a:endParaRPr sz="1000" b="0" i="0" u="none" strike="noStrike" cap="none">
                <a:solidFill>
                  <a:srgbClr val="B9AD8D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8" name="Google Shape;418;p19"/>
            <p:cNvSpPr txBox="1"/>
            <p:nvPr/>
          </p:nvSpPr>
          <p:spPr>
            <a:xfrm>
              <a:off x="4860032" y="3933056"/>
              <a:ext cx="360040" cy="20830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1100" b="0" i="0" u="none" strike="noStrike" cap="none">
                  <a:solidFill>
                    <a:srgbClr val="B9AD8D"/>
                  </a:solidFill>
                  <a:latin typeface="Tahoma"/>
                  <a:ea typeface="Tahoma"/>
                  <a:cs typeface="Tahoma"/>
                  <a:sym typeface="Tahoma"/>
                </a:rPr>
                <a:t>B4/</a:t>
              </a:r>
              <a:endParaRPr sz="1100" b="0" i="0" u="none" strike="noStrike" cap="none">
                <a:solidFill>
                  <a:srgbClr val="B9AD8D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9" name="Google Shape;419;p19"/>
            <p:cNvSpPr txBox="1"/>
            <p:nvPr/>
          </p:nvSpPr>
          <p:spPr>
            <a:xfrm>
              <a:off x="6169265" y="5162165"/>
              <a:ext cx="512844" cy="22056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-ES" sz="1200" b="0" i="0" u="none" strike="noStrike" cap="none">
                  <a:solidFill>
                    <a:srgbClr val="B9AD8D"/>
                  </a:solidFill>
                  <a:latin typeface="Tahoma"/>
                  <a:ea typeface="Tahoma"/>
                  <a:cs typeface="Tahoma"/>
                  <a:sym typeface="Tahoma"/>
                </a:rPr>
                <a:t>o B3</a:t>
              </a:r>
              <a:endParaRPr sz="1200" b="0" i="0" u="none" strike="noStrike" cap="none">
                <a:solidFill>
                  <a:srgbClr val="B9AD8D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0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Ejercicio DTE</a:t>
            </a:r>
            <a:endParaRPr/>
          </a:p>
        </p:txBody>
      </p:sp>
      <p:sp>
        <p:nvSpPr>
          <p:cNvPr id="425" name="Google Shape;425;p20"/>
          <p:cNvSpPr txBox="1">
            <a:spLocks noGrp="1"/>
          </p:cNvSpPr>
          <p:nvPr>
            <p:ph type="body" idx="1"/>
          </p:nvPr>
        </p:nvSpPr>
        <p:spPr>
          <a:xfrm>
            <a:off x="911424" y="1916832"/>
            <a:ext cx="10801200" cy="424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/>
              <a:t>4- Configurando Hora y Fecha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Se presiona B1 modifico el digito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Se presiona B2 vuelve a visualizar la hora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Se presiona B3 modifico el digito a modificar</a:t>
            </a:r>
            <a:endParaRPr/>
          </a:p>
          <a:p>
            <a: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</a:pPr>
            <a:r>
              <a:rPr lang="es-ES"/>
              <a:t>Hora, minuto, segundo, día, mes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Se presiona B4 enciende la luz </a:t>
            </a:r>
            <a:endParaRPr/>
          </a:p>
          <a:p>
            <a:pPr marL="91440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/>
              <a:t>4- Continuar con todos los estados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426" name="Google Shape;426;p20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22</a:t>
            </a:fld>
            <a:endParaRPr/>
          </a:p>
        </p:txBody>
      </p:sp>
      <p:grpSp>
        <p:nvGrpSpPr>
          <p:cNvPr id="427" name="Google Shape;427;p20"/>
          <p:cNvGrpSpPr/>
          <p:nvPr/>
        </p:nvGrpSpPr>
        <p:grpSpPr>
          <a:xfrm>
            <a:off x="7134226" y="1916832"/>
            <a:ext cx="3322557" cy="4237648"/>
            <a:chOff x="0" y="0"/>
            <a:chExt cx="3047494" cy="2193920"/>
          </a:xfrm>
        </p:grpSpPr>
        <p:sp>
          <p:nvSpPr>
            <p:cNvPr id="428" name="Google Shape;428;p20"/>
            <p:cNvSpPr/>
            <p:nvPr/>
          </p:nvSpPr>
          <p:spPr>
            <a:xfrm>
              <a:off x="295275" y="1476375"/>
              <a:ext cx="1203325" cy="379095"/>
            </a:xfrm>
            <a:prstGeom prst="roundRect">
              <a:avLst>
                <a:gd name="adj" fmla="val 25639"/>
              </a:avLst>
            </a:prstGeom>
            <a:solidFill>
              <a:srgbClr val="FFFFB9"/>
            </a:solidFill>
            <a:ln w="9525" cap="flat" cmpd="sng">
              <a:solidFill>
                <a:srgbClr val="8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434707" y="1603043"/>
              <a:ext cx="1026266" cy="83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s-ES" sz="105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  <a:t>Configurando Hora</a:t>
              </a:r>
              <a:endPara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30" name="Google Shape;430;p20"/>
            <p:cNvGrpSpPr/>
            <p:nvPr/>
          </p:nvGrpSpPr>
          <p:grpSpPr>
            <a:xfrm>
              <a:off x="0" y="0"/>
              <a:ext cx="3047494" cy="2193920"/>
              <a:chOff x="0" y="0"/>
              <a:chExt cx="3047494" cy="2193920"/>
            </a:xfrm>
          </p:grpSpPr>
          <p:sp>
            <p:nvSpPr>
              <p:cNvPr id="431" name="Google Shape;431;p20"/>
              <p:cNvSpPr/>
              <p:nvPr/>
            </p:nvSpPr>
            <p:spPr>
              <a:xfrm>
                <a:off x="790575" y="0"/>
                <a:ext cx="1144270" cy="377825"/>
              </a:xfrm>
              <a:prstGeom prst="roundRect">
                <a:avLst>
                  <a:gd name="adj" fmla="val 25639"/>
                </a:avLst>
              </a:prstGeom>
              <a:solidFill>
                <a:srgbClr val="FFFFB9"/>
              </a:solidFill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20"/>
              <p:cNvSpPr/>
              <p:nvPr/>
            </p:nvSpPr>
            <p:spPr>
              <a:xfrm>
                <a:off x="897034" y="149120"/>
                <a:ext cx="967455" cy="836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s-ES" sz="105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Visualizando Hora</a:t>
                </a:r>
                <a:endParaRPr sz="1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33" name="Google Shape;433;p20"/>
              <p:cNvSpPr/>
              <p:nvPr/>
            </p:nvSpPr>
            <p:spPr>
              <a:xfrm>
                <a:off x="790575" y="1371600"/>
                <a:ext cx="66675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42" h="61" extrusionOk="0">
                    <a:moveTo>
                      <a:pt x="0" y="6"/>
                    </a:moveTo>
                    <a:lnTo>
                      <a:pt x="24" y="61"/>
                    </a:lnTo>
                    <a:lnTo>
                      <a:pt x="42" y="0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20"/>
              <p:cNvSpPr/>
              <p:nvPr/>
            </p:nvSpPr>
            <p:spPr>
              <a:xfrm>
                <a:off x="838200" y="1238250"/>
                <a:ext cx="775970" cy="3778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38" extrusionOk="0">
                    <a:moveTo>
                      <a:pt x="0" y="122"/>
                    </a:moveTo>
                    <a:lnTo>
                      <a:pt x="0" y="0"/>
                    </a:lnTo>
                    <a:lnTo>
                      <a:pt x="489" y="0"/>
                    </a:lnTo>
                    <a:lnTo>
                      <a:pt x="489" y="238"/>
                    </a:lnTo>
                    <a:lnTo>
                      <a:pt x="452" y="238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20"/>
              <p:cNvSpPr/>
              <p:nvPr/>
            </p:nvSpPr>
            <p:spPr>
              <a:xfrm>
                <a:off x="1085850" y="1047601"/>
                <a:ext cx="1717305" cy="796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s-ES" sz="10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Se presiona B4 / Encender la Luz</a:t>
                </a:r>
                <a:endParaRPr sz="16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36" name="Google Shape;436;p20"/>
              <p:cNvSpPr/>
              <p:nvPr/>
            </p:nvSpPr>
            <p:spPr>
              <a:xfrm>
                <a:off x="104775" y="209550"/>
                <a:ext cx="704850" cy="1266825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821" extrusionOk="0">
                    <a:moveTo>
                      <a:pt x="403" y="1821"/>
                    </a:moveTo>
                    <a:lnTo>
                      <a:pt x="0" y="1430"/>
                    </a:lnTo>
                    <a:lnTo>
                      <a:pt x="0" y="281"/>
                    </a:lnTo>
                    <a:lnTo>
                      <a:pt x="855" y="0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20"/>
              <p:cNvSpPr/>
              <p:nvPr/>
            </p:nvSpPr>
            <p:spPr>
              <a:xfrm>
                <a:off x="161925" y="552371"/>
                <a:ext cx="935108" cy="876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s-ES" sz="11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Se presiona  B2 </a:t>
                </a:r>
                <a:endParaRPr sz="2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38" name="Google Shape;438;p20"/>
              <p:cNvSpPr/>
              <p:nvPr/>
            </p:nvSpPr>
            <p:spPr>
              <a:xfrm>
                <a:off x="0" y="1524000"/>
                <a:ext cx="763270" cy="49022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489" extrusionOk="0">
                    <a:moveTo>
                      <a:pt x="673" y="239"/>
                    </a:moveTo>
                    <a:lnTo>
                      <a:pt x="673" y="489"/>
                    </a:lnTo>
                    <a:lnTo>
                      <a:pt x="0" y="489"/>
                    </a:lnTo>
                    <a:lnTo>
                      <a:pt x="0" y="0"/>
                    </a:lnTo>
                    <a:lnTo>
                      <a:pt x="367" y="0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20"/>
              <p:cNvSpPr/>
              <p:nvPr/>
            </p:nvSpPr>
            <p:spPr>
              <a:xfrm>
                <a:off x="314325" y="1476375"/>
                <a:ext cx="96520" cy="7747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9" extrusionOk="0">
                    <a:moveTo>
                      <a:pt x="0" y="49"/>
                    </a:moveTo>
                    <a:lnTo>
                      <a:pt x="61" y="2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20"/>
              <p:cNvSpPr/>
              <p:nvPr/>
            </p:nvSpPr>
            <p:spPr>
              <a:xfrm>
                <a:off x="1227267" y="1901283"/>
                <a:ext cx="1820227" cy="836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s-ES" sz="105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Se presiona  B1 / Modificar Digito</a:t>
                </a:r>
                <a:endParaRPr sz="1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41" name="Google Shape;441;p20"/>
              <p:cNvSpPr/>
              <p:nvPr/>
            </p:nvSpPr>
            <p:spPr>
              <a:xfrm>
                <a:off x="1085850" y="1677603"/>
                <a:ext cx="744220" cy="36074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373" extrusionOk="0">
                    <a:moveTo>
                      <a:pt x="0" y="123"/>
                    </a:moveTo>
                    <a:lnTo>
                      <a:pt x="0" y="373"/>
                    </a:lnTo>
                    <a:lnTo>
                      <a:pt x="721" y="373"/>
                    </a:lnTo>
                    <a:lnTo>
                      <a:pt x="721" y="0"/>
                    </a:lnTo>
                    <a:lnTo>
                      <a:pt x="452" y="0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20"/>
              <p:cNvSpPr/>
              <p:nvPr/>
            </p:nvSpPr>
            <p:spPr>
              <a:xfrm>
                <a:off x="1476375" y="1619250"/>
                <a:ext cx="96520" cy="7747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9" extrusionOk="0">
                    <a:moveTo>
                      <a:pt x="61" y="0"/>
                    </a:moveTo>
                    <a:lnTo>
                      <a:pt x="0" y="24"/>
                    </a:lnTo>
                    <a:lnTo>
                      <a:pt x="61" y="49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>
                <a:off x="333375" y="2114249"/>
                <a:ext cx="2164275" cy="796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s-ES" sz="10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Se presiona  B3 / Pasar al siguiente digito</a:t>
                </a:r>
                <a:endParaRPr sz="16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1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Ejercicio DTE</a:t>
            </a:r>
            <a:endParaRPr/>
          </a:p>
        </p:txBody>
      </p:sp>
      <p:sp>
        <p:nvSpPr>
          <p:cNvPr id="449" name="Google Shape;449;p21"/>
          <p:cNvSpPr txBox="1">
            <a:spLocks noGrp="1"/>
          </p:cNvSpPr>
          <p:nvPr>
            <p:ph type="body" idx="1"/>
          </p:nvPr>
        </p:nvSpPr>
        <p:spPr>
          <a:xfrm>
            <a:off x="695399" y="1844824"/>
            <a:ext cx="10690557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 sz="3200"/>
              <a:t>5- Se verifica la consistencia: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3200"/>
              <a:t>Se han definido todos los estados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3200"/>
              <a:t>Se pueden alcanzar todos los estados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3200"/>
              <a:t>Se pueden salir de todos los estados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3200"/>
              <a:t>En cada estado, el sistema responde a todas las condiciones posibles  (normales y anormales)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450" name="Google Shape;450;p21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2"/>
          <p:cNvPicPr preferRelativeResize="0"/>
          <p:nvPr/>
        </p:nvPicPr>
        <p:blipFill rotWithShape="1">
          <a:blip r:embed="rId3">
            <a:alphaModFix/>
          </a:blip>
          <a:srcRect t="1575" b="3925"/>
          <a:stretch/>
        </p:blipFill>
        <p:spPr>
          <a:xfrm>
            <a:off x="1931829" y="1995287"/>
            <a:ext cx="8374063" cy="43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2"/>
          <p:cNvSpPr txBox="1">
            <a:spLocks noGrp="1"/>
          </p:cNvSpPr>
          <p:nvPr>
            <p:ph type="title"/>
          </p:nvPr>
        </p:nvSpPr>
        <p:spPr>
          <a:xfrm>
            <a:off x="928218" y="72222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Ejercicio DTE</a:t>
            </a:r>
            <a:endParaRPr/>
          </a:p>
        </p:txBody>
      </p:sp>
      <p:sp>
        <p:nvSpPr>
          <p:cNvPr id="457" name="Google Shape;457;p22"/>
          <p:cNvSpPr txBox="1">
            <a:spLocks noGrp="1"/>
          </p:cNvSpPr>
          <p:nvPr>
            <p:ph type="body" idx="1"/>
          </p:nvPr>
        </p:nvSpPr>
        <p:spPr>
          <a:xfrm>
            <a:off x="527381" y="260648"/>
            <a:ext cx="10858576" cy="597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458" name="Google Shape;458;p22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24</a:t>
            </a:fld>
            <a:endParaRPr/>
          </a:p>
        </p:txBody>
      </p:sp>
      <p:grpSp>
        <p:nvGrpSpPr>
          <p:cNvPr id="459" name="Google Shape;459;p22"/>
          <p:cNvGrpSpPr/>
          <p:nvPr/>
        </p:nvGrpSpPr>
        <p:grpSpPr>
          <a:xfrm>
            <a:off x="1847528" y="1412777"/>
            <a:ext cx="4109890" cy="1413737"/>
            <a:chOff x="323528" y="1628800"/>
            <a:chExt cx="4109890" cy="1217925"/>
          </a:xfrm>
        </p:grpSpPr>
        <p:sp>
          <p:nvSpPr>
            <p:cNvPr id="460" name="Google Shape;460;p22"/>
            <p:cNvSpPr txBox="1"/>
            <p:nvPr/>
          </p:nvSpPr>
          <p:spPr>
            <a:xfrm>
              <a:off x="3347864" y="1916832"/>
              <a:ext cx="1085554" cy="225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coloca la pila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1" name="Google Shape;461;p22"/>
            <p:cNvGrpSpPr/>
            <p:nvPr/>
          </p:nvGrpSpPr>
          <p:grpSpPr>
            <a:xfrm>
              <a:off x="323528" y="1628800"/>
              <a:ext cx="3174015" cy="1217925"/>
              <a:chOff x="323528" y="1626890"/>
              <a:chExt cx="3174015" cy="1217925"/>
            </a:xfrm>
          </p:grpSpPr>
          <p:pic>
            <p:nvPicPr>
              <p:cNvPr id="462" name="Google Shape;462;p2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87968" y="1626890"/>
                <a:ext cx="409575" cy="36195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63" name="Google Shape;463;p22"/>
              <p:cNvCxnSpPr/>
              <p:nvPr/>
            </p:nvCxnSpPr>
            <p:spPr>
              <a:xfrm rot="5400000">
                <a:off x="2988618" y="2132856"/>
                <a:ext cx="575270" cy="794"/>
              </a:xfrm>
              <a:prstGeom prst="straightConnector1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pic>
            <p:nvPicPr>
              <p:cNvPr id="464" name="Google Shape;464;p2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23528" y="2433337"/>
                <a:ext cx="409575" cy="3429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65" name="Google Shape;465;p22"/>
              <p:cNvCxnSpPr/>
              <p:nvPr/>
            </p:nvCxnSpPr>
            <p:spPr>
              <a:xfrm flipH="1">
                <a:off x="755576" y="2557406"/>
                <a:ext cx="1966689" cy="27434"/>
              </a:xfrm>
              <a:prstGeom prst="straightConnector1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sp>
            <p:nvSpPr>
              <p:cNvPr id="466" name="Google Shape;466;p22"/>
              <p:cNvSpPr txBox="1"/>
              <p:nvPr/>
            </p:nvSpPr>
            <p:spPr>
              <a:xfrm>
                <a:off x="971600" y="2619440"/>
                <a:ext cx="1172116" cy="225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s-ES"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 termina la pila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3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Bibliografía</a:t>
            </a:r>
            <a:endParaRPr/>
          </a:p>
        </p:txBody>
      </p:sp>
      <p:sp>
        <p:nvSpPr>
          <p:cNvPr id="472" name="Google Shape;472;p23"/>
          <p:cNvSpPr txBox="1">
            <a:spLocks noGrp="1"/>
          </p:cNvSpPr>
          <p:nvPr>
            <p:ph type="body" idx="1"/>
          </p:nvPr>
        </p:nvSpPr>
        <p:spPr>
          <a:xfrm>
            <a:off x="623392" y="1988840"/>
            <a:ext cx="10105123" cy="3744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 sz="2400">
                <a:solidFill>
                  <a:schemeClr val="dk1"/>
                </a:solidFill>
              </a:rPr>
              <a:t>Libros Utilizados en la Teoría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000">
                <a:solidFill>
                  <a:schemeClr val="dk1"/>
                </a:solidFill>
              </a:rPr>
              <a:t>Pfleeger, Capítulo 4 , Ingeniería de Software, Pearson-Prentice Hall 2002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000">
                <a:solidFill>
                  <a:schemeClr val="dk1"/>
                </a:solidFill>
              </a:rPr>
              <a:t>Sommerville Ian,  Capítulo 5, Ingeniería de Software, Addison-Wesley 2011</a:t>
            </a:r>
            <a:endParaRPr/>
          </a:p>
          <a:p>
            <a:pPr marL="91440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2400"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 sz="2000">
              <a:solidFill>
                <a:schemeClr val="dk1"/>
              </a:solidFill>
            </a:endParaRPr>
          </a:p>
        </p:txBody>
      </p:sp>
      <p:sp>
        <p:nvSpPr>
          <p:cNvPr id="473" name="Google Shape;473;p23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s-ES"/>
              <a:t>Técnicas de Especificación de Requerimientos</a:t>
            </a:r>
            <a:endParaRPr/>
          </a:p>
        </p:txBody>
      </p:sp>
      <p:sp>
        <p:nvSpPr>
          <p:cNvPr id="222" name="Google Shape;222;p4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  <p:sp>
        <p:nvSpPr>
          <p:cNvPr id="223" name="Google Shape;223;p4"/>
          <p:cNvSpPr txBox="1">
            <a:spLocks noGrp="1"/>
          </p:cNvSpPr>
          <p:nvPr>
            <p:ph type="body" idx="4294967295"/>
          </p:nvPr>
        </p:nvSpPr>
        <p:spPr>
          <a:xfrm>
            <a:off x="524193" y="1737405"/>
            <a:ext cx="10631487" cy="403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s-ES" sz="3200"/>
              <a:t>Dinámicas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Se considera un sistema en función de los cambios que ocurren a lo largo del tiempo.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Se considera que el sistema está en un estado particular hasta que un estímulo lo obliga a cambiar su estado.</a:t>
            </a:r>
            <a:endParaRPr/>
          </a:p>
          <a:p>
            <a:pPr marL="91440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Ejemplos: Tablas de decisión,  Diagramas de transición de estados, Tablas de transición de estados, Diagramas de persianas, Diagramas de transición extendidos, Redes de Petri, entre otras.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endParaRPr sz="2400"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s-ES" sz="7200"/>
              <a:t>DTE</a:t>
            </a:r>
            <a:br>
              <a:rPr lang="es-ES" sz="7200"/>
            </a:br>
            <a:endParaRPr sz="7200"/>
          </a:p>
        </p:txBody>
      </p:sp>
      <p:sp>
        <p:nvSpPr>
          <p:cNvPr id="233" name="Google Shape;233;p5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234" name="Google Shape;234;p5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 </a:t>
            </a:r>
            <a:endParaRPr/>
          </a:p>
        </p:txBody>
      </p:sp>
      <p:sp>
        <p:nvSpPr>
          <p:cNvPr id="235" name="Google Shape;235;p5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  <p:pic>
        <p:nvPicPr>
          <p:cNvPr id="236" name="Google Shape;23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3825" y="0"/>
            <a:ext cx="5889101" cy="588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6" descr="a175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1944" y="3717032"/>
            <a:ext cx="4560168" cy="210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6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Dinámicas</a:t>
            </a: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body" idx="1"/>
          </p:nvPr>
        </p:nvSpPr>
        <p:spPr>
          <a:xfrm>
            <a:off x="527381" y="1772816"/>
            <a:ext cx="10858576" cy="446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 sz="2400"/>
              <a:t>Máquinas de Estado Finito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Describe al sistema como un conjunto de estados donde el sistema reacciona a ciertos eventos posibles (externos o internos). </a:t>
            </a:r>
            <a:endParaRPr/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 sz="2400"/>
              <a:t>f(Si, Cj) = Sk</a:t>
            </a:r>
            <a:endParaRPr sz="2400"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 Al estar en el estado Si, la ocurrencia de la condición Cj hace que el sistema cambie al estado Sk.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44" name="Google Shape;244;p6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Dinámicas</a:t>
            </a:r>
            <a:endParaRPr/>
          </a:p>
        </p:txBody>
      </p:sp>
      <p:sp>
        <p:nvSpPr>
          <p:cNvPr id="250" name="Google Shape;250;p7"/>
          <p:cNvSpPr txBox="1">
            <a:spLocks noGrp="1"/>
          </p:cNvSpPr>
          <p:nvPr>
            <p:ph type="body" idx="1"/>
          </p:nvPr>
        </p:nvSpPr>
        <p:spPr>
          <a:xfrm>
            <a:off x="527381" y="1844824"/>
            <a:ext cx="10858576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/>
              <a:t>Máquinas de Estado Finito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51" name="Google Shape;251;p7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pic>
        <p:nvPicPr>
          <p:cNvPr id="252" name="Google Shape;252;p7" descr="a175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3552" y="2636913"/>
            <a:ext cx="4968552" cy="228814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7"/>
          <p:cNvSpPr/>
          <p:nvPr/>
        </p:nvSpPr>
        <p:spPr>
          <a:xfrm>
            <a:off x="8184232" y="2636912"/>
            <a:ext cx="1872208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f(S1, 0) = S2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f(S1, 1) = S1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f(S2, 0) = S2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f(S2, 1) = S1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f(S3, 0) = S1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f(S3, 1) = S3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Dinámicas</a:t>
            </a:r>
            <a:endParaRPr/>
          </a:p>
        </p:txBody>
      </p:sp>
      <p:sp>
        <p:nvSpPr>
          <p:cNvPr id="259" name="Google Shape;259;p8"/>
          <p:cNvSpPr txBox="1">
            <a:spLocks noGrp="1"/>
          </p:cNvSpPr>
          <p:nvPr>
            <p:ph type="body" idx="1"/>
          </p:nvPr>
        </p:nvSpPr>
        <p:spPr>
          <a:xfrm>
            <a:off x="527381" y="1844824"/>
            <a:ext cx="10858576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/>
              <a:t>Máquinas de Estado Finito</a:t>
            </a:r>
            <a:endParaRPr/>
          </a:p>
        </p:txBody>
      </p:sp>
      <p:sp>
        <p:nvSpPr>
          <p:cNvPr id="260" name="Google Shape;260;p8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  <p:pic>
        <p:nvPicPr>
          <p:cNvPr id="261" name="Google Shape;261;p8"/>
          <p:cNvPicPr preferRelativeResize="0"/>
          <p:nvPr/>
        </p:nvPicPr>
        <p:blipFill rotWithShape="1">
          <a:blip r:embed="rId3">
            <a:alphaModFix/>
          </a:blip>
          <a:srcRect t="26495"/>
          <a:stretch/>
        </p:blipFill>
        <p:spPr>
          <a:xfrm>
            <a:off x="2927648" y="3068960"/>
            <a:ext cx="6000750" cy="23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8"/>
          <p:cNvSpPr/>
          <p:nvPr/>
        </p:nvSpPr>
        <p:spPr>
          <a:xfrm>
            <a:off x="2063552" y="3068960"/>
            <a:ext cx="1296144" cy="39662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20000" y="120000"/>
                </a:lnTo>
                <a:lnTo>
                  <a:pt x="123720" y="235466"/>
                </a:lnTo>
              </a:path>
            </a:pathLst>
          </a:custGeom>
          <a:solidFill>
            <a:schemeClr val="accent1"/>
          </a:solidFill>
          <a:ln w="254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Estados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8"/>
          <p:cNvSpPr/>
          <p:nvPr/>
        </p:nvSpPr>
        <p:spPr>
          <a:xfrm>
            <a:off x="9192344" y="3789040"/>
            <a:ext cx="1475656" cy="39662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20000" y="120000"/>
                </a:lnTo>
                <a:lnTo>
                  <a:pt x="-78155" y="380178"/>
                </a:lnTo>
              </a:path>
            </a:pathLst>
          </a:custGeom>
          <a:solidFill>
            <a:schemeClr val="accent1"/>
          </a:solidFill>
          <a:ln w="254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Transiciones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8" descr="http://tv-hifi.info/wp-content/uploads/2012/07/tv-hifi.jpg"/>
          <p:cNvPicPr preferRelativeResize="0"/>
          <p:nvPr/>
        </p:nvPicPr>
        <p:blipFill rotWithShape="1">
          <a:blip r:embed="rId4">
            <a:alphaModFix/>
          </a:blip>
          <a:srcRect l="11380" t="25849" r="11693" b="14724"/>
          <a:stretch/>
        </p:blipFill>
        <p:spPr>
          <a:xfrm>
            <a:off x="3031998" y="2421048"/>
            <a:ext cx="2106110" cy="58572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8"/>
          <p:cNvSpPr txBox="1"/>
          <p:nvPr/>
        </p:nvSpPr>
        <p:spPr>
          <a:xfrm>
            <a:off x="5384342" y="2325297"/>
            <a:ext cx="460851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 DVD pasa por diferentes estados, dependiendo de lo que “escucha” del control remoto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Dinámicas</a:t>
            </a:r>
            <a:endParaRPr/>
          </a:p>
        </p:txBody>
      </p:sp>
      <p:sp>
        <p:nvSpPr>
          <p:cNvPr id="271" name="Google Shape;271;p9"/>
          <p:cNvSpPr txBox="1">
            <a:spLocks noGrp="1"/>
          </p:cNvSpPr>
          <p:nvPr>
            <p:ph type="body" idx="1"/>
          </p:nvPr>
        </p:nvSpPr>
        <p:spPr>
          <a:xfrm>
            <a:off x="527381" y="1916832"/>
            <a:ext cx="10858576" cy="4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 sz="2800"/>
              <a:t>Máquinas de Estado Finito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72" name="Google Shape;272;p9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  <p:pic>
        <p:nvPicPr>
          <p:cNvPr id="273" name="Google Shape;273;p9"/>
          <p:cNvPicPr preferRelativeResize="0"/>
          <p:nvPr/>
        </p:nvPicPr>
        <p:blipFill rotWithShape="1">
          <a:blip r:embed="rId3">
            <a:alphaModFix/>
          </a:blip>
          <a:srcRect t="27094"/>
          <a:stretch/>
        </p:blipFill>
        <p:spPr>
          <a:xfrm>
            <a:off x="1797792" y="2682902"/>
            <a:ext cx="6000750" cy="232519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9"/>
          <p:cNvSpPr/>
          <p:nvPr/>
        </p:nvSpPr>
        <p:spPr>
          <a:xfrm>
            <a:off x="8571782" y="2348882"/>
            <a:ext cx="1700683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f(A,   ) = 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f(B,   ) =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f(B,    ) =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f(C,   ) = 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f(C,   ) =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A: esperando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B: mostrando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C: pausa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9"/>
          <p:cNvSpPr/>
          <p:nvPr/>
        </p:nvSpPr>
        <p:spPr>
          <a:xfrm rot="5181014">
            <a:off x="9110737" y="2536999"/>
            <a:ext cx="147638" cy="215900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9"/>
          <p:cNvSpPr/>
          <p:nvPr/>
        </p:nvSpPr>
        <p:spPr>
          <a:xfrm>
            <a:off x="9143282" y="3063256"/>
            <a:ext cx="142875" cy="200025"/>
          </a:xfrm>
          <a:prstGeom prst="rect">
            <a:avLst/>
          </a:prstGeom>
          <a:noFill/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9"/>
          <p:cNvSpPr/>
          <p:nvPr/>
        </p:nvSpPr>
        <p:spPr>
          <a:xfrm>
            <a:off x="9214720" y="3491881"/>
            <a:ext cx="46037" cy="214313"/>
          </a:xfrm>
          <a:prstGeom prst="rect">
            <a:avLst/>
          </a:prstGeom>
          <a:noFill/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9"/>
          <p:cNvSpPr/>
          <p:nvPr/>
        </p:nvSpPr>
        <p:spPr>
          <a:xfrm>
            <a:off x="9286156" y="3491881"/>
            <a:ext cx="71438" cy="214313"/>
          </a:xfrm>
          <a:prstGeom prst="rect">
            <a:avLst/>
          </a:prstGeom>
          <a:noFill/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9"/>
          <p:cNvSpPr/>
          <p:nvPr/>
        </p:nvSpPr>
        <p:spPr>
          <a:xfrm rot="5137732" flipH="1">
            <a:off x="9140107" y="3933206"/>
            <a:ext cx="149225" cy="133350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9214720" y="4349131"/>
            <a:ext cx="142875" cy="200025"/>
          </a:xfrm>
          <a:prstGeom prst="rect">
            <a:avLst/>
          </a:prstGeom>
          <a:noFill/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Dinámicas</a:t>
            </a:r>
            <a:endParaRPr/>
          </a:p>
        </p:txBody>
      </p:sp>
      <p:sp>
        <p:nvSpPr>
          <p:cNvPr id="286" name="Google Shape;286;p10"/>
          <p:cNvSpPr txBox="1">
            <a:spLocks noGrp="1"/>
          </p:cNvSpPr>
          <p:nvPr>
            <p:ph type="body" idx="1"/>
          </p:nvPr>
        </p:nvSpPr>
        <p:spPr>
          <a:xfrm>
            <a:off x="837553" y="1881364"/>
            <a:ext cx="10393155" cy="417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 sz="3200"/>
              <a:t>Máquinas de Estado Finito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3200"/>
              <a:t>Definición formal</a:t>
            </a:r>
            <a:endParaRPr sz="3200"/>
          </a:p>
          <a:p>
            <a: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</a:pPr>
            <a:r>
              <a:rPr lang="es-ES" sz="3200"/>
              <a:t>Formalmente, un autómata finito (AF) puede ser descrito como una  5-tupla (S,Σ,T,s,A)  donde:</a:t>
            </a:r>
            <a:endParaRPr/>
          </a:p>
          <a:p>
            <a: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</a:pPr>
            <a:r>
              <a:rPr lang="es-ES" sz="2800"/>
              <a:t>Σ es un alfabeto; </a:t>
            </a:r>
            <a:endParaRPr/>
          </a:p>
          <a:p>
            <a: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</a:pPr>
            <a:r>
              <a:rPr lang="es-ES" sz="2800"/>
              <a:t>S un conjunto de estados; </a:t>
            </a:r>
            <a:endParaRPr/>
          </a:p>
          <a:p>
            <a: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</a:pPr>
            <a:r>
              <a:rPr lang="es-ES" sz="2800"/>
              <a:t>T es la función de transición; </a:t>
            </a:r>
            <a:endParaRPr/>
          </a:p>
          <a:p>
            <a: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</a:pPr>
            <a:r>
              <a:rPr lang="es-ES" sz="2800"/>
              <a:t> s es el estado inicial; </a:t>
            </a:r>
            <a:endParaRPr/>
          </a:p>
          <a:p>
            <a: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</a:pPr>
            <a:r>
              <a:rPr lang="es-ES" sz="2800"/>
              <a:t> A es un conjunto de estados de aceptación o finales. </a:t>
            </a:r>
            <a:endParaRPr sz="2000"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1600"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1600"/>
          </a:p>
        </p:txBody>
      </p:sp>
      <p:sp>
        <p:nvSpPr>
          <p:cNvPr id="287" name="Google Shape;287;p10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Verd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1200</Words>
  <Application>Microsoft Office PowerPoint</Application>
  <PresentationFormat>Panorámica</PresentationFormat>
  <Paragraphs>213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Arial</vt:lpstr>
      <vt:lpstr>Noto Sans Symbols</vt:lpstr>
      <vt:lpstr>Calibri</vt:lpstr>
      <vt:lpstr>Tahoma</vt:lpstr>
      <vt:lpstr>Times New Roman</vt:lpstr>
      <vt:lpstr>Retrospección</vt:lpstr>
      <vt:lpstr>Ingeniería de Software I </vt:lpstr>
      <vt:lpstr>Técnicas de Especificación de Requerimientos</vt:lpstr>
      <vt:lpstr>Técnicas de Especificación de Requerimientos</vt:lpstr>
      <vt:lpstr>DTE </vt:lpstr>
      <vt:lpstr>Técnicas de Especificación de Requerimientos Dinámicas</vt:lpstr>
      <vt:lpstr>Técnicas de Especificación de Requerimientos Dinámicas</vt:lpstr>
      <vt:lpstr>Técnicas de Especificación de Requerimientos Dinámicas</vt:lpstr>
      <vt:lpstr>Técnicas de Especificación de Requerimientos Dinámicas</vt:lpstr>
      <vt:lpstr>Técnicas de Especificación de Requerimientos Dinámicas</vt:lpstr>
      <vt:lpstr>Técnicas de Especificación de Requerimientos Dinámicas</vt:lpstr>
      <vt:lpstr>Técnicas de Especificación de Requerimientos Dinámicas</vt:lpstr>
      <vt:lpstr>Técnicas de Especificación de Requerimientos Dinámicas</vt:lpstr>
      <vt:lpstr>Técnicas de Especificación de Requerimientos Dinámicas</vt:lpstr>
      <vt:lpstr>Evento</vt:lpstr>
      <vt:lpstr>Transición</vt:lpstr>
      <vt:lpstr>Técnicas de Especificación de Requerimientos Dinámicas</vt:lpstr>
      <vt:lpstr>Técnicas de Especificación de Requerimientos Ejercicio DTE</vt:lpstr>
      <vt:lpstr>Técnicas de Especificación de Requerimientos Ejercicio DTE</vt:lpstr>
      <vt:lpstr>Técnicas de Especificación de Requerimientos Ejercicio DTE</vt:lpstr>
      <vt:lpstr>Técnicas de Especificación de Requerimientos Ejercicio DTE</vt:lpstr>
      <vt:lpstr>Técnicas de Especificación de Requerimientos Ejercicio DTE</vt:lpstr>
      <vt:lpstr>Técnicas de Especificación de Requerimientos Ejercicio DTE</vt:lpstr>
      <vt:lpstr>Técnicas de Especificación de Requerimientos Ejercicio DTE</vt:lpstr>
      <vt:lpstr>Técnicas de Especificación de Requerimientos Ejercicio DTE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Ingeniería de Software I </dc:title>
  <dc:creator>Ariel</dc:creator>
  <cp:lastModifiedBy>Marcos Boracchia</cp:lastModifiedBy>
  <cp:revision>4</cp:revision>
  <dcterms:created xsi:type="dcterms:W3CDTF">2011-08-01T13:16:26Z</dcterms:created>
  <dcterms:modified xsi:type="dcterms:W3CDTF">2024-09-17T15:52:13Z</dcterms:modified>
</cp:coreProperties>
</file>